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48" r:id="rId2"/>
  </p:sldMasterIdLst>
  <p:notesMasterIdLst>
    <p:notesMasterId r:id="rId24"/>
  </p:notesMasterIdLst>
  <p:handoutMasterIdLst>
    <p:handoutMasterId r:id="rId25"/>
  </p:handoutMasterIdLst>
  <p:sldIdLst>
    <p:sldId id="261" r:id="rId3"/>
    <p:sldId id="268" r:id="rId4"/>
    <p:sldId id="267" r:id="rId5"/>
    <p:sldId id="262" r:id="rId6"/>
    <p:sldId id="266" r:id="rId7"/>
    <p:sldId id="269" r:id="rId8"/>
    <p:sldId id="274" r:id="rId9"/>
    <p:sldId id="275" r:id="rId10"/>
    <p:sldId id="271" r:id="rId11"/>
    <p:sldId id="276" r:id="rId12"/>
    <p:sldId id="270" r:id="rId13"/>
    <p:sldId id="272" r:id="rId14"/>
    <p:sldId id="273" r:id="rId15"/>
    <p:sldId id="256" r:id="rId16"/>
    <p:sldId id="257" r:id="rId17"/>
    <p:sldId id="259" r:id="rId18"/>
    <p:sldId id="258" r:id="rId19"/>
    <p:sldId id="260" r:id="rId20"/>
    <p:sldId id="263" r:id="rId21"/>
    <p:sldId id="264" r:id="rId22"/>
    <p:sldId id="265" r:id="rId23"/>
  </p:sldIdLst>
  <p:sldSz cx="9906000" cy="6858000" type="A4"/>
  <p:notesSz cx="6858000" cy="9906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D88"/>
    <a:srgbClr val="1A79CC"/>
    <a:srgbClr val="075AFF"/>
    <a:srgbClr val="45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372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FFD43A68-22DF-4B1D-821E-FCC4E7D348FA}" type="datetime1">
              <a:rPr lang="sv-SE"/>
              <a:pPr/>
              <a:t>2014-04-04</a:t>
            </a:fld>
            <a:endParaRPr lang="sv-S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5C3D2B05-F595-4AF9-821D-03AE45EB0CCE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D1C2B1E6-1AB7-4890-9DCA-709886249E18}" type="datetime1">
              <a:rPr lang="sv-SE"/>
              <a:pPr/>
              <a:t>2014-04-04</a:t>
            </a:fld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5350"/>
            <a:ext cx="502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5126DA4E-C6DC-4FA9-A3DE-C30A617F1E5D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637FA-6013-45F8-928D-7CD7C3B882BA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19FBAC-9CE5-424E-8523-3F0AD058B016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1125538"/>
            <a:ext cx="2228850" cy="50006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125538"/>
            <a:ext cx="6534150" cy="5000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7EE44-4017-4F1C-9DCE-578D96983202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B1EAB-851F-4B47-99EA-2DD7BF1B0FEA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75B8B-09E9-4D79-8F6C-AF8EFEE061B4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42D975-A7E3-4443-9435-1E5E509F7CD2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906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35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B2DD69-9B33-49F7-927B-0C03E798286D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A7F47-CB80-4B2F-97D8-036BA480EDCE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31D376-50D5-40D5-9F90-D7B7A9F64E48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4A5009-3453-48B6-B394-01732318F8A0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F9AD9-F045-4986-B604-D578735DE449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BF1299-4B5B-4CEC-A0FA-D9506962EC78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F68521-D57F-4A79-8E15-4115B60DC3B4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CDEACC-A16F-4A34-8B36-4ED7FDB7132F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05650" y="188913"/>
            <a:ext cx="2038350" cy="53736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90600" y="188913"/>
            <a:ext cx="5962650" cy="53736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3BCB7-4DFB-4F38-B52A-877E7109FCEB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E5C2DB-E066-4E4D-BCF3-B9785240F3E5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4F456-3BAD-4566-AF05-341D31CA1615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E5CA66-6ACA-41DA-86F7-8C14FCDE3D2B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B02AF2-9B38-48DD-8D3D-CECAF5CC286C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189375-7A31-475F-B9A1-56049FDD44C7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799623-B0A6-4740-960A-D094CA625264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04246-F31E-4B04-8A65-485A3C165F59}" type="datetime4">
              <a:rPr lang="sv-SE"/>
              <a:pPr/>
              <a:t>4 april 2014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25538"/>
            <a:ext cx="81534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PRESENTATIONS TITEL (CALIBRI 32)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6315BDA1-1F13-47AD-BDFD-D90D5A07619A}" type="datetime4">
              <a:rPr lang="sv-SE"/>
              <a:pPr/>
              <a:t>4 april 2014</a:t>
            </a:fld>
            <a:endParaRPr lang="sv-SE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28678" name="Picture 6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920750" y="3830638"/>
            <a:ext cx="82089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sv-SE" b="1">
                <a:solidFill>
                  <a:srgbClr val="075D88"/>
                </a:solidFill>
              </a:rPr>
              <a:t>Namn och eller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enhet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Datum (Calibri 24)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rgbClr val="075D8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8891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RUBRIK 1 (CALIBRI 28)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57338"/>
            <a:ext cx="81534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Nivå ett – Calibri 24</a:t>
            </a:r>
          </a:p>
          <a:p>
            <a:pPr lvl="0"/>
            <a:r>
              <a:rPr lang="sv-SE" smtClean="0"/>
              <a:t>Välj Calibri 20 eller lägre beroende på mängden av innehåll</a:t>
            </a:r>
          </a:p>
          <a:p>
            <a:pPr lvl="0"/>
            <a:r>
              <a:rPr lang="sv-SE" smtClean="0"/>
              <a:t>Håll avstånd mellan texten, bilderna och logotypen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3E211F44-0943-4DF3-8BD1-2410C9C6DF99}" type="datetime4">
              <a:rPr lang="sv-SE"/>
              <a:pPr/>
              <a:t>4 april 2014</a:t>
            </a:fld>
            <a:endParaRPr lang="sv-SE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044" name="Picture 20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5288" y="260648"/>
            <a:ext cx="20002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Välkommen på </a:t>
            </a:r>
            <a:r>
              <a:rPr lang="sv-SE" dirty="0" err="1" smtClean="0"/>
              <a:t>goteborg.se-möte</a:t>
            </a:r>
            <a:r>
              <a:rPr lang="sv-SE" dirty="0" smtClean="0"/>
              <a:t> 4 april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16696" y="1340768"/>
            <a:ext cx="6929264" cy="4608512"/>
          </a:xfrm>
        </p:spPr>
        <p:txBody>
          <a:bodyPr/>
          <a:lstStyle/>
          <a:p>
            <a:r>
              <a:rPr lang="sv-SE" sz="1800" dirty="0" err="1" smtClean="0"/>
              <a:t>e-Göteborg</a:t>
            </a:r>
            <a:r>
              <a:rPr lang="sv-SE" sz="1800" dirty="0" smtClean="0"/>
              <a:t>, en del av e-samhället: </a:t>
            </a:r>
            <a:r>
              <a:rPr lang="sv-SE" sz="1800" i="1" dirty="0" smtClean="0">
                <a:solidFill>
                  <a:srgbClr val="075D88"/>
                </a:solidFill>
              </a:rPr>
              <a:t>Ronald </a:t>
            </a:r>
            <a:r>
              <a:rPr lang="sv-SE" sz="1800" i="1" dirty="0" err="1" smtClean="0">
                <a:solidFill>
                  <a:srgbClr val="075D88"/>
                </a:solidFill>
              </a:rPr>
              <a:t>Caous</a:t>
            </a:r>
            <a:endParaRPr lang="sv-SE" sz="1800" i="1" dirty="0" smtClean="0">
              <a:solidFill>
                <a:srgbClr val="075D88"/>
              </a:solidFill>
            </a:endParaRPr>
          </a:p>
          <a:p>
            <a:r>
              <a:rPr lang="sv-SE" sz="1800" dirty="0" smtClean="0"/>
              <a:t>Kalendariet  och självservice:  </a:t>
            </a:r>
            <a:r>
              <a:rPr lang="sv-SE" sz="1800" i="1" dirty="0" smtClean="0">
                <a:solidFill>
                  <a:srgbClr val="075D88"/>
                </a:solidFill>
              </a:rPr>
              <a:t>Anette Hermansson</a:t>
            </a:r>
          </a:p>
          <a:p>
            <a:r>
              <a:rPr lang="sv-SE" sz="1800" dirty="0" smtClean="0"/>
              <a:t>Webbenheten: </a:t>
            </a:r>
            <a:r>
              <a:rPr lang="sv-SE" sz="1800" i="1" dirty="0" smtClean="0">
                <a:solidFill>
                  <a:srgbClr val="075D88"/>
                </a:solidFill>
              </a:rPr>
              <a:t>Erika Danielsson, Henrik </a:t>
            </a:r>
            <a:r>
              <a:rPr lang="sv-SE" sz="1800" i="1" dirty="0" err="1" smtClean="0">
                <a:solidFill>
                  <a:srgbClr val="075D88"/>
                </a:solidFill>
              </a:rPr>
              <a:t>Sjönnebring</a:t>
            </a:r>
            <a:r>
              <a:rPr lang="sv-SE" sz="1800" i="1" dirty="0" smtClean="0">
                <a:solidFill>
                  <a:srgbClr val="075D88"/>
                </a:solidFill>
              </a:rPr>
              <a:t> </a:t>
            </a:r>
            <a:br>
              <a:rPr lang="sv-SE" sz="1800" i="1" dirty="0" smtClean="0">
                <a:solidFill>
                  <a:srgbClr val="075D88"/>
                </a:solidFill>
              </a:rPr>
            </a:br>
            <a:r>
              <a:rPr lang="sv-SE" sz="1800" dirty="0" smtClean="0"/>
              <a:t>och </a:t>
            </a:r>
            <a:r>
              <a:rPr lang="sv-SE" sz="1800" i="1" dirty="0" smtClean="0">
                <a:solidFill>
                  <a:srgbClr val="075D88"/>
                </a:solidFill>
              </a:rPr>
              <a:t>Karin Mossberg</a:t>
            </a:r>
          </a:p>
          <a:p>
            <a:r>
              <a:rPr lang="sv-SE" sz="1800" dirty="0" smtClean="0"/>
              <a:t>Temperaturmätning:  </a:t>
            </a:r>
            <a:r>
              <a:rPr lang="sv-SE" sz="1800" i="1" dirty="0" smtClean="0">
                <a:solidFill>
                  <a:srgbClr val="075D88"/>
                </a:solidFill>
              </a:rPr>
              <a:t>Kerstin Gadd</a:t>
            </a:r>
            <a:r>
              <a:rPr lang="sv-SE" sz="1800" dirty="0" smtClean="0"/>
              <a:t/>
            </a:r>
            <a:br>
              <a:rPr lang="sv-SE" sz="1800" dirty="0" smtClean="0"/>
            </a:br>
            <a:endParaRPr lang="sv-SE" sz="1800" dirty="0" smtClean="0"/>
          </a:p>
          <a:p>
            <a:r>
              <a:rPr lang="sv-SE" sz="1800" dirty="0" smtClean="0"/>
              <a:t>PAUS</a:t>
            </a:r>
          </a:p>
          <a:p>
            <a:endParaRPr lang="sv-SE" sz="1800" dirty="0" smtClean="0"/>
          </a:p>
          <a:p>
            <a:r>
              <a:rPr lang="sv-SE" sz="1800" dirty="0" smtClean="0"/>
              <a:t>Underhållsåret, hur går det?: </a:t>
            </a:r>
            <a:r>
              <a:rPr lang="sv-SE" sz="1800" i="1" dirty="0" smtClean="0">
                <a:solidFill>
                  <a:srgbClr val="075D88"/>
                </a:solidFill>
              </a:rPr>
              <a:t>Klas Eriksson</a:t>
            </a:r>
          </a:p>
          <a:p>
            <a:r>
              <a:rPr lang="sv-SE" sz="1800" dirty="0" smtClean="0"/>
              <a:t>Utbildningar och behörigheter, lägesrapport: </a:t>
            </a:r>
            <a:r>
              <a:rPr lang="sv-SE" sz="1800" i="1" dirty="0" smtClean="0">
                <a:solidFill>
                  <a:srgbClr val="075D88"/>
                </a:solidFill>
              </a:rPr>
              <a:t>Klas Eriksson</a:t>
            </a:r>
          </a:p>
          <a:p>
            <a:r>
              <a:rPr lang="sv-SE" sz="1800" dirty="0" smtClean="0"/>
              <a:t>Enhetssida 2.0, statusrapport:  </a:t>
            </a:r>
            <a:r>
              <a:rPr lang="sv-SE" sz="1800" i="1" dirty="0" smtClean="0">
                <a:solidFill>
                  <a:srgbClr val="075D88"/>
                </a:solidFill>
              </a:rPr>
              <a:t>Henrik Johnsson och </a:t>
            </a:r>
            <a:r>
              <a:rPr lang="sv-SE" sz="1800" i="1" dirty="0" err="1" smtClean="0">
                <a:solidFill>
                  <a:srgbClr val="075D88"/>
                </a:solidFill>
              </a:rPr>
              <a:t>Niina</a:t>
            </a:r>
            <a:r>
              <a:rPr lang="sv-SE" sz="1800" i="1" dirty="0" smtClean="0">
                <a:solidFill>
                  <a:srgbClr val="075D88"/>
                </a:solidFill>
              </a:rPr>
              <a:t> </a:t>
            </a:r>
            <a:r>
              <a:rPr lang="sv-SE" sz="1800" i="1" dirty="0" err="1" smtClean="0">
                <a:solidFill>
                  <a:srgbClr val="075D88"/>
                </a:solidFill>
              </a:rPr>
              <a:t>Jurvelin</a:t>
            </a:r>
            <a:endParaRPr lang="sv-SE" sz="1800" i="1" dirty="0" smtClean="0">
              <a:solidFill>
                <a:srgbClr val="075D88"/>
              </a:solidFill>
            </a:endParaRPr>
          </a:p>
          <a:p>
            <a:r>
              <a:rPr lang="sv-SE" sz="1800" dirty="0" smtClean="0"/>
              <a:t>Webben på intranätet: </a:t>
            </a:r>
            <a:r>
              <a:rPr lang="sv-SE" sz="1800" i="1" dirty="0" smtClean="0">
                <a:solidFill>
                  <a:srgbClr val="075D88"/>
                </a:solidFill>
              </a:rPr>
              <a:t>Kerstin Gadd</a:t>
            </a:r>
          </a:p>
          <a:p>
            <a:r>
              <a:rPr lang="sv-SE" sz="1800" dirty="0" smtClean="0"/>
              <a:t>Avslutning och kort reflektion temperaturmätningen. </a:t>
            </a:r>
          </a:p>
          <a:p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116905"/>
            <a:ext cx="8153400" cy="575791"/>
          </a:xfrm>
        </p:spPr>
        <p:txBody>
          <a:bodyPr/>
          <a:lstStyle/>
          <a:p>
            <a:r>
              <a:rPr lang="sv-SE" dirty="0" smtClean="0"/>
              <a:t>Underhållsåret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5984" y="405210"/>
            <a:ext cx="2896816" cy="575518"/>
          </a:xfrm>
        </p:spPr>
        <p:txBody>
          <a:bodyPr/>
          <a:lstStyle/>
          <a:p>
            <a:r>
              <a:rPr lang="sv-SE" dirty="0" smtClean="0"/>
              <a:t>Vem följer upp vad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 dirty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 bwMode="auto">
          <a:xfrm>
            <a:off x="272480" y="764704"/>
            <a:ext cx="936104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2000" b="1" kern="0" dirty="0" smtClean="0">
                <a:latin typeface="+mn-lt"/>
              </a:rPr>
              <a:t>De som har publiceringsansvar för kategorisidor (kategoriredaktörer) ansvarar för: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800" kern="0" dirty="0" smtClean="0">
                <a:latin typeface="+mn-lt"/>
              </a:rPr>
              <a:t>- Uppföljning av </a:t>
            </a:r>
            <a:r>
              <a:rPr lang="sv-SE" sz="1800" kern="0" dirty="0" err="1" smtClean="0">
                <a:latin typeface="+mn-lt"/>
              </a:rPr>
              <a:t>kategori-innehåll</a:t>
            </a:r>
            <a:r>
              <a:rPr lang="sv-SE" sz="1800" kern="0" dirty="0" smtClean="0">
                <a:latin typeface="+mn-lt"/>
              </a:rPr>
              <a:t>; </a:t>
            </a:r>
            <a:r>
              <a:rPr lang="sv-SE" sz="1800" kern="0" dirty="0" err="1" smtClean="0">
                <a:latin typeface="+mn-lt"/>
              </a:rPr>
              <a:t>exceldokument</a:t>
            </a:r>
            <a:r>
              <a:rPr lang="sv-SE" sz="1800" kern="0" dirty="0" smtClean="0">
                <a:latin typeface="+mn-lt"/>
              </a:rPr>
              <a:t> att bocka av vad som är genomgånget och klart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800" kern="0" dirty="0" smtClean="0">
                <a:latin typeface="+mn-lt"/>
              </a:rPr>
              <a:t>- </a:t>
            </a:r>
            <a:r>
              <a:rPr lang="sv-SE" sz="1800" kern="0" dirty="0" smtClean="0">
                <a:latin typeface="+mn-lt"/>
              </a:rPr>
              <a:t>Rapport om arbetet med </a:t>
            </a:r>
            <a:r>
              <a:rPr lang="sv-SE" sz="1800" kern="0" dirty="0" err="1" smtClean="0">
                <a:latin typeface="+mn-lt"/>
              </a:rPr>
              <a:t>kategori-innehållet</a:t>
            </a:r>
            <a:r>
              <a:rPr lang="sv-SE" sz="1800" kern="0" dirty="0" smtClean="0">
                <a:latin typeface="+mn-lt"/>
              </a:rPr>
              <a:t>, </a:t>
            </a:r>
            <a:r>
              <a:rPr lang="sv-SE" sz="1800" kern="0" dirty="0" smtClean="0">
                <a:latin typeface="+mn-lt"/>
              </a:rPr>
              <a:t>skickas till webbenheten</a:t>
            </a:r>
            <a:br>
              <a:rPr lang="sv-SE" sz="1800" kern="0" dirty="0" smtClean="0">
                <a:latin typeface="+mn-lt"/>
              </a:rPr>
            </a:br>
            <a:endParaRPr lang="sv-SE" kern="0" dirty="0" smtClean="0"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2000" b="1" kern="0" dirty="0" smtClean="0">
                <a:latin typeface="+mn-lt"/>
              </a:rPr>
              <a:t>Förvaltningsredaktörerna ansvarar för: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800" kern="0" dirty="0" smtClean="0">
                <a:latin typeface="+mn-lt"/>
              </a:rPr>
              <a:t>- Uppföljning av enhetssidor och enhetskatalogen:  (förvaltningarnas arbetsrum)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800" kern="0" dirty="0" smtClean="0">
                <a:latin typeface="+mn-lt"/>
              </a:rPr>
              <a:t>- Avklarat underhållsarbete för stadsdelarna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800" kern="0" dirty="0" smtClean="0">
                <a:latin typeface="+mn-lt"/>
              </a:rPr>
              <a:t>- </a:t>
            </a:r>
            <a:r>
              <a:rPr lang="sv-SE" sz="1800" kern="0" dirty="0" smtClean="0">
                <a:latin typeface="+mn-lt"/>
              </a:rPr>
              <a:t>Rapport om arbetet med enhetssidor </a:t>
            </a:r>
            <a:r>
              <a:rPr lang="sv-SE" sz="1800" kern="0" dirty="0" smtClean="0">
                <a:latin typeface="+mn-lt"/>
              </a:rPr>
              <a:t>och enhetskatalogen, </a:t>
            </a:r>
            <a:r>
              <a:rPr lang="sv-SE" sz="1800" kern="0" dirty="0" smtClean="0"/>
              <a:t>, skickas till webbenheten </a:t>
            </a:r>
            <a:r>
              <a:rPr lang="sv-SE" sz="1800" kern="0" dirty="0" smtClean="0">
                <a:latin typeface="+mn-lt"/>
              </a:rPr>
              <a:t/>
            </a:r>
            <a:br>
              <a:rPr lang="sv-SE" sz="1800" kern="0" dirty="0" smtClean="0">
                <a:latin typeface="+mn-lt"/>
              </a:rPr>
            </a:br>
            <a:endParaRPr lang="sv-SE" kern="0" dirty="0" smtClean="0"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2000" b="1" kern="0" dirty="0" smtClean="0">
                <a:latin typeface="+mn-lt"/>
              </a:rPr>
              <a:t>Huvudredaktionen ansvarar för: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800" kern="0" dirty="0" smtClean="0">
                <a:latin typeface="+mn-lt"/>
              </a:rPr>
              <a:t>Sammanställa </a:t>
            </a:r>
            <a:r>
              <a:rPr lang="sv-SE" sz="1800" kern="0" dirty="0" smtClean="0">
                <a:latin typeface="+mn-lt"/>
              </a:rPr>
              <a:t>slutsummeringar för </a:t>
            </a:r>
            <a:r>
              <a:rPr lang="sv-SE" sz="1800" kern="0" dirty="0" smtClean="0">
                <a:latin typeface="+mn-lt"/>
              </a:rPr>
              <a:t>kategorisidor, enhetssidor och enhetskatalogen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800" kern="0" dirty="0" smtClean="0">
                <a:latin typeface="+mn-lt"/>
              </a:rPr>
              <a:t>Analysera vad underhållsåret gav för effekt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800" kern="0" dirty="0" smtClean="0">
                <a:latin typeface="+mn-lt"/>
              </a:rPr>
              <a:t>Om det upptäckts systematiska fel som behöver åtgärdas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800" kern="0" dirty="0" smtClean="0">
                <a:latin typeface="+mn-lt"/>
              </a:rPr>
              <a:t>Analys av metoden med underhållsår - vad kan göras bättre?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8153400" cy="503783"/>
          </a:xfrm>
        </p:spPr>
        <p:txBody>
          <a:bodyPr/>
          <a:lstStyle/>
          <a:p>
            <a:r>
              <a:rPr lang="sv-SE" dirty="0" smtClean="0"/>
              <a:t>Status för utbildning och behörigheter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 bwMode="auto">
          <a:xfrm>
            <a:off x="560512" y="692696"/>
            <a:ext cx="921702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Gjort en stor inventering i januari. Resonerat med ansvarig utgivare.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Alla, även de som arbetat som redaktörer tidigare, ska ha gått grundutbildningen eller motsvarande.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endParaRPr lang="sv-SE" kern="0" dirty="0" smtClean="0"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Nu återstår en mindre grupp. Varje FR vet och anmäler till grundutbildning. Fler tillfällen i vår: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600" kern="0" dirty="0" smtClean="0">
                <a:latin typeface="+mn-lt"/>
              </a:rPr>
              <a:t> 23 april 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600" kern="0" dirty="0" smtClean="0">
                <a:latin typeface="+mn-lt"/>
              </a:rPr>
              <a:t> 7 maj - ny kurs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600" kern="0" dirty="0" smtClean="0">
                <a:latin typeface="+mn-lt"/>
              </a:rPr>
              <a:t> 16 maj - ny kurs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600" kern="0" dirty="0" smtClean="0">
                <a:latin typeface="+mn-lt"/>
              </a:rPr>
              <a:t> 28 maj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endParaRPr lang="sv-SE" kern="0" dirty="0" smtClean="0"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Efter sista utbildningstillfället 28 maj så kommer de som inte gått utbildning att förlora sin behörighet.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8153400" cy="503783"/>
          </a:xfrm>
        </p:spPr>
        <p:txBody>
          <a:bodyPr/>
          <a:lstStyle/>
          <a:p>
            <a:r>
              <a:rPr lang="sv-SE" dirty="0" smtClean="0"/>
              <a:t>Status för utbildning och behörigheter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 bwMode="auto">
          <a:xfrm>
            <a:off x="560512" y="692696"/>
            <a:ext cx="921702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Kompletterande grundutbildning</a:t>
            </a:r>
            <a:br>
              <a:rPr lang="sv-SE" kern="0" dirty="0" smtClean="0">
                <a:latin typeface="+mn-lt"/>
              </a:rPr>
            </a:br>
            <a:r>
              <a:rPr lang="sv-SE" kern="0" dirty="0" smtClean="0">
                <a:latin typeface="+mn-lt"/>
              </a:rPr>
              <a:t>För de som gått klarspråksutbildning för webb tidigare, innan nya grundkursen startade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endParaRPr lang="sv-SE" kern="0" dirty="0" smtClean="0"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Tre utbildningar i vår. Berörda har fått en särskild inbjudan.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600" kern="0" dirty="0" smtClean="0">
                <a:latin typeface="+mn-lt"/>
              </a:rPr>
              <a:t>- fredag 25 april kl 9 - 10.45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600" kern="0" dirty="0" smtClean="0">
                <a:latin typeface="+mn-lt"/>
              </a:rPr>
              <a:t>- onsdag 14 maj kl 9 - 10.45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sz="1600" kern="0" dirty="0" smtClean="0">
                <a:latin typeface="+mn-lt"/>
              </a:rPr>
              <a:t>- onsdag 21 maj kl 9 - 10.45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endParaRPr lang="sv-SE" sz="1600" kern="0" dirty="0" smtClean="0"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567 personer med behörighet till </a:t>
            </a:r>
            <a:r>
              <a:rPr lang="sv-SE" kern="0" dirty="0" err="1" smtClean="0">
                <a:latin typeface="+mn-lt"/>
              </a:rPr>
              <a:t>goteborg.se</a:t>
            </a:r>
            <a:r>
              <a:rPr lang="sv-SE" kern="0" dirty="0" smtClean="0">
                <a:latin typeface="+mn-lt"/>
              </a:rPr>
              <a:t> 3 april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endParaRPr lang="sv-SE" kern="0" dirty="0" smtClean="0"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Ytterligare som ska tas bort: 136 personer (webbenheten begär borttagning av alla samtidigt)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8153400" cy="503783"/>
          </a:xfrm>
        </p:spPr>
        <p:txBody>
          <a:bodyPr/>
          <a:lstStyle/>
          <a:p>
            <a:r>
              <a:rPr lang="sv-SE" dirty="0" smtClean="0"/>
              <a:t>Status för utbildning och behörigheter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 bwMode="auto">
          <a:xfrm>
            <a:off x="288032" y="692696"/>
            <a:ext cx="956151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Nya rutiner för att få behörighet </a:t>
            </a:r>
            <a:br>
              <a:rPr lang="sv-SE" kern="0" dirty="0" smtClean="0">
                <a:latin typeface="+mn-lt"/>
              </a:rPr>
            </a:br>
            <a:r>
              <a:rPr lang="sv-SE" kern="0" dirty="0" smtClean="0">
                <a:latin typeface="+mn-lt"/>
              </a:rPr>
              <a:t>Införs under våren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endParaRPr lang="sv-SE" kern="0" dirty="0" smtClean="0"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Gör det enklare att hålla reda på vilka som gått grundutbildningen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endParaRPr lang="sv-SE" kern="0" dirty="0" smtClean="0"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Alla beställningar av behörigheter för enhetssidor och kategorisidor passerar webbenheten.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När en person som beställt behörighet har gått grundkursen så godkänner webbenheten och behörigheten skapas av </a:t>
            </a:r>
            <a:r>
              <a:rPr lang="sv-SE" kern="0" dirty="0" err="1" smtClean="0">
                <a:latin typeface="+mn-lt"/>
              </a:rPr>
              <a:t>intraservice</a:t>
            </a:r>
            <a:endParaRPr lang="sv-SE" kern="0" dirty="0" smtClean="0"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endParaRPr lang="sv-SE" kern="0" dirty="0" smtClean="0"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Alltså: innan genomgången grundutbildning </a:t>
            </a:r>
            <a:r>
              <a:rPr lang="sv-SE" kern="0" dirty="0" smtClean="0">
                <a:latin typeface="+mn-lt"/>
              </a:rPr>
              <a:t>- ingen </a:t>
            </a:r>
            <a:r>
              <a:rPr lang="sv-SE" kern="0" dirty="0" smtClean="0">
                <a:latin typeface="+mn-lt"/>
              </a:rPr>
              <a:t>behörighet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BB4F-54D8-463A-8229-5FC2704B5638}" type="datetime4">
              <a:rPr lang="sv-SE"/>
              <a:pPr/>
              <a:t>4 april 2014</a:t>
            </a:fld>
            <a:endParaRPr lang="sv-S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200" dirty="0" smtClean="0"/>
              <a:t>Enhetssida 2.0</a:t>
            </a:r>
            <a:endParaRPr lang="sv-SE" sz="3200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97013" y="3836988"/>
            <a:ext cx="6934200" cy="1752600"/>
          </a:xfrm>
        </p:spPr>
        <p:txBody>
          <a:bodyPr/>
          <a:lstStyle/>
          <a:p>
            <a:r>
              <a:rPr lang="sv-SE" b="1" dirty="0" smtClean="0">
                <a:solidFill>
                  <a:srgbClr val="006699"/>
                </a:solidFill>
              </a:rPr>
              <a:t>Statusrapport mallpaket och tidsplan</a:t>
            </a:r>
            <a:endParaRPr lang="sv-SE" b="1" dirty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61A9-38C8-4656-9FBD-5816ECAEA8E5}" type="datetime4">
              <a:rPr lang="sv-SE"/>
              <a:pPr/>
              <a:t>4 april 2014</a:t>
            </a:fld>
            <a:endParaRPr lang="sv-SE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Status just nu:</a:t>
            </a:r>
            <a:endParaRPr lang="sv-SE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40768"/>
            <a:ext cx="8153400" cy="4221832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Workshops som vi haft:</a:t>
            </a:r>
          </a:p>
          <a:p>
            <a:r>
              <a:rPr lang="sv-SE" dirty="0" smtClean="0"/>
              <a:t>Äldreboenden</a:t>
            </a:r>
          </a:p>
          <a:p>
            <a:r>
              <a:rPr lang="sv-SE" dirty="0" smtClean="0"/>
              <a:t>Idrottsanläggningar (simhallar och gym)</a:t>
            </a:r>
          </a:p>
          <a:p>
            <a:r>
              <a:rPr lang="sv-SE" dirty="0" smtClean="0"/>
              <a:t>Fackförvaltningssidor</a:t>
            </a:r>
          </a:p>
          <a:p>
            <a:endParaRPr lang="sv-SE" dirty="0"/>
          </a:p>
          <a:p>
            <a:pPr>
              <a:buNone/>
            </a:pPr>
            <a:r>
              <a:rPr lang="sv-SE" dirty="0" smtClean="0"/>
              <a:t>Möten med områdeschefer (10-grupper) för förankring inom:</a:t>
            </a:r>
          </a:p>
          <a:p>
            <a:r>
              <a:rPr lang="sv-SE" dirty="0" smtClean="0"/>
              <a:t>Träffpunkter</a:t>
            </a:r>
          </a:p>
          <a:p>
            <a:r>
              <a:rPr lang="sv-SE" dirty="0" smtClean="0"/>
              <a:t>Bibliotek, kulturskola och fritidsgårdar</a:t>
            </a:r>
          </a:p>
          <a:p>
            <a:r>
              <a:rPr lang="sv-SE" dirty="0" smtClean="0"/>
              <a:t>Grundskolor och förskolor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31751" name="Picture 7" descr="C:\Users\niijur0923\AppData\Local\Microsoft\Windows\Temporary Internet Files\Content.IE5\APW3CIWA\MC90043266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9224" y="1412776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händer härnäst?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Sammanställning resultat de workshops vi haft</a:t>
            </a:r>
          </a:p>
          <a:p>
            <a:r>
              <a:rPr lang="sv-SE" dirty="0" smtClean="0"/>
              <a:t>Kallelser + workshops de som är kvar</a:t>
            </a:r>
          </a:p>
          <a:p>
            <a:r>
              <a:rPr lang="sv-SE" dirty="0" smtClean="0"/>
              <a:t>Skisserna utvecklas. Användningstester (fokus mobilgränssnittet) under april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/>
        </p:nvSpPr>
        <p:spPr bwMode="auto">
          <a:xfrm>
            <a:off x="5796239" y="0"/>
            <a:ext cx="4109762" cy="6858000"/>
          </a:xfrm>
          <a:prstGeom prst="rect">
            <a:avLst/>
          </a:prstGeom>
          <a:solidFill>
            <a:srgbClr val="CBF8F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9600" b="0" i="0" u="none" strike="noStrike" cap="none" normalizeH="0" baseline="0" dirty="0" smtClean="0">
                <a:ln>
                  <a:noFill/>
                </a:ln>
                <a:solidFill>
                  <a:srgbClr val="0E8794"/>
                </a:solidFill>
                <a:effectLst/>
                <a:latin typeface="Calibri" pitchFamily="34" charset="0"/>
              </a:rPr>
              <a:t>2015</a:t>
            </a:r>
          </a:p>
        </p:txBody>
      </p:sp>
      <p:sp>
        <p:nvSpPr>
          <p:cNvPr id="26" name="Rektangel 25"/>
          <p:cNvSpPr/>
          <p:nvPr/>
        </p:nvSpPr>
        <p:spPr bwMode="auto">
          <a:xfrm>
            <a:off x="1" y="0"/>
            <a:ext cx="5781124" cy="6858000"/>
          </a:xfrm>
          <a:prstGeom prst="rect">
            <a:avLst/>
          </a:prstGeom>
          <a:solidFill>
            <a:srgbClr val="FCF3B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9600" b="0" i="0" u="none" strike="noStrike" cap="none" normalizeH="0" baseline="0" dirty="0" smtClean="0">
                <a:ln>
                  <a:noFill/>
                </a:ln>
                <a:solidFill>
                  <a:srgbClr val="0E8794"/>
                </a:solidFill>
                <a:effectLst/>
                <a:latin typeface="Calibri" pitchFamily="34" charset="0"/>
              </a:rPr>
              <a:t>2014</a:t>
            </a:r>
          </a:p>
        </p:txBody>
      </p:sp>
      <p:graphicFrame>
        <p:nvGraphicFramePr>
          <p:cNvPr id="31" name="Tabell 30"/>
          <p:cNvGraphicFramePr>
            <a:graphicFrameLocks noGrp="1"/>
          </p:cNvGraphicFramePr>
          <p:nvPr/>
        </p:nvGraphicFramePr>
        <p:xfrm>
          <a:off x="128460" y="1339965"/>
          <a:ext cx="9433060" cy="590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</a:tblGrid>
              <a:tr h="1224137"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Januari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mpd="sng">
                      <a:noFill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Februari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Mars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April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Maj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Juni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Juli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Augusti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September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Oktober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November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December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Januari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Februari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Mars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April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Maj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Juni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Juli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Augusti</a:t>
                      </a: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1322"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rgbClr val="0E8794"/>
                          </a:solidFill>
                        </a:rPr>
                        <a:t>                  </a:t>
                      </a:r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Höger 5"/>
          <p:cNvSpPr/>
          <p:nvPr/>
        </p:nvSpPr>
        <p:spPr bwMode="auto">
          <a:xfrm>
            <a:off x="128464" y="2470225"/>
            <a:ext cx="9577064" cy="432048"/>
          </a:xfrm>
          <a:prstGeom prst="rightArrow">
            <a:avLst/>
          </a:prstGeom>
          <a:solidFill>
            <a:srgbClr val="0E87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Rektangel 13"/>
          <p:cNvSpPr/>
          <p:nvPr/>
        </p:nvSpPr>
        <p:spPr bwMode="auto">
          <a:xfrm rot="5400000">
            <a:off x="8215672" y="4342792"/>
            <a:ext cx="2835696" cy="288032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Gamla enhetssidor släcks ner</a:t>
            </a:r>
          </a:p>
        </p:txBody>
      </p:sp>
      <p:grpSp>
        <p:nvGrpSpPr>
          <p:cNvPr id="2" name="Grupp 23"/>
          <p:cNvGrpSpPr/>
          <p:nvPr/>
        </p:nvGrpSpPr>
        <p:grpSpPr>
          <a:xfrm>
            <a:off x="1064568" y="4445496"/>
            <a:ext cx="1944216" cy="1143744"/>
            <a:chOff x="1640632" y="4445496"/>
            <a:chExt cx="1944216" cy="1143744"/>
          </a:xfrm>
        </p:grpSpPr>
        <p:sp>
          <p:nvSpPr>
            <p:cNvPr id="15" name="Rektangel 14"/>
            <p:cNvSpPr/>
            <p:nvPr/>
          </p:nvSpPr>
          <p:spPr bwMode="auto">
            <a:xfrm>
              <a:off x="1640632" y="4445496"/>
              <a:ext cx="1944216" cy="207640"/>
            </a:xfrm>
            <a:prstGeom prst="rect">
              <a:avLst/>
            </a:prstGeom>
            <a:solidFill>
              <a:srgbClr val="0E8794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Webbenheten </a:t>
              </a:r>
              <a:r>
                <a:rPr kumimoji="0" lang="sv-SE" sz="10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+ </a:t>
              </a:r>
              <a:r>
                <a:rPr kumimoji="0" lang="sv-S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referensgrupper</a:t>
              </a:r>
            </a:p>
          </p:txBody>
        </p:sp>
        <p:sp>
          <p:nvSpPr>
            <p:cNvPr id="30" name="Rektangel 29"/>
            <p:cNvSpPr/>
            <p:nvPr/>
          </p:nvSpPr>
          <p:spPr bwMode="auto">
            <a:xfrm>
              <a:off x="1640632" y="4653136"/>
              <a:ext cx="1944216" cy="936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0" i="0" u="none" strike="noStrike" cap="none" normalizeH="0" baseline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Spika innehåll i mallpaketen</a:t>
              </a:r>
            </a:p>
          </p:txBody>
        </p:sp>
      </p:grpSp>
      <p:grpSp>
        <p:nvGrpSpPr>
          <p:cNvPr id="3" name="Grupp 20"/>
          <p:cNvGrpSpPr/>
          <p:nvPr/>
        </p:nvGrpSpPr>
        <p:grpSpPr>
          <a:xfrm>
            <a:off x="1208584" y="2996952"/>
            <a:ext cx="1008112" cy="1152128"/>
            <a:chOff x="1856656" y="2996952"/>
            <a:chExt cx="1008112" cy="1152128"/>
          </a:xfrm>
        </p:grpSpPr>
        <p:sp>
          <p:nvSpPr>
            <p:cNvPr id="16" name="Rektangel 15"/>
            <p:cNvSpPr/>
            <p:nvPr/>
          </p:nvSpPr>
          <p:spPr bwMode="auto">
            <a:xfrm>
              <a:off x="1856656" y="2996952"/>
              <a:ext cx="1008112" cy="207640"/>
            </a:xfrm>
            <a:prstGeom prst="rect">
              <a:avLst/>
            </a:prstGeom>
            <a:solidFill>
              <a:srgbClr val="0E8794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1000" b="1" dirty="0" err="1" smtClean="0">
                  <a:solidFill>
                    <a:schemeClr val="bg1"/>
                  </a:solidFill>
                  <a:latin typeface="Calibri" pitchFamily="34" charset="0"/>
                </a:rPr>
                <a:t>Intraservice</a:t>
              </a:r>
              <a:endParaRPr kumimoji="0" lang="sv-S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4" name="Rektangel 33"/>
            <p:cNvSpPr/>
            <p:nvPr/>
          </p:nvSpPr>
          <p:spPr bwMode="auto">
            <a:xfrm>
              <a:off x="1856656" y="3212976"/>
              <a:ext cx="1008112" cy="936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0" i="0" u="none" strike="noStrike" cap="none" normalizeH="0" baseline="0" dirty="0" err="1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Upp-gradering</a:t>
              </a:r>
              <a:r>
                <a:rPr kumimoji="0" lang="sv-SE" sz="1600" b="0" i="0" u="none" strike="noStrike" cap="none" normalizeH="0" baseline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 WPS 8</a:t>
              </a:r>
            </a:p>
          </p:txBody>
        </p:sp>
      </p:grpSp>
      <p:grpSp>
        <p:nvGrpSpPr>
          <p:cNvPr id="4" name="Grupp 21"/>
          <p:cNvGrpSpPr/>
          <p:nvPr/>
        </p:nvGrpSpPr>
        <p:grpSpPr>
          <a:xfrm>
            <a:off x="2288704" y="2996952"/>
            <a:ext cx="2736304" cy="1152128"/>
            <a:chOff x="2936776" y="2996952"/>
            <a:chExt cx="2736304" cy="1152128"/>
          </a:xfrm>
        </p:grpSpPr>
        <p:sp>
          <p:nvSpPr>
            <p:cNvPr id="17" name="Rektangel 16"/>
            <p:cNvSpPr/>
            <p:nvPr/>
          </p:nvSpPr>
          <p:spPr bwMode="auto">
            <a:xfrm>
              <a:off x="2936776" y="2996952"/>
              <a:ext cx="2736304" cy="207640"/>
            </a:xfrm>
            <a:prstGeom prst="rect">
              <a:avLst/>
            </a:prstGeom>
            <a:solidFill>
              <a:srgbClr val="0E8794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1000" b="1" dirty="0" err="1" smtClean="0">
                  <a:solidFill>
                    <a:schemeClr val="bg1"/>
                  </a:solidFill>
                  <a:latin typeface="Calibri" pitchFamily="34" charset="0"/>
                </a:rPr>
                <a:t>Intraservice</a:t>
              </a:r>
              <a:r>
                <a:rPr lang="sv-SE" sz="1000" b="1" dirty="0" smtClean="0">
                  <a:solidFill>
                    <a:schemeClr val="bg1"/>
                  </a:solidFill>
                  <a:latin typeface="Calibri" pitchFamily="34" charset="0"/>
                </a:rPr>
                <a:t> + webbenheten</a:t>
              </a:r>
              <a:endParaRPr kumimoji="0" lang="sv-S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9" name="Rektangel 28"/>
            <p:cNvSpPr/>
            <p:nvPr/>
          </p:nvSpPr>
          <p:spPr bwMode="auto">
            <a:xfrm>
              <a:off x="2936776" y="3212976"/>
              <a:ext cx="2736304" cy="936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0" i="0" u="none" strike="noStrike" cap="none" normalizeH="0" baseline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Teknisk utveckling av mallar</a:t>
              </a:r>
            </a:p>
          </p:txBody>
        </p:sp>
      </p:grpSp>
      <p:grpSp>
        <p:nvGrpSpPr>
          <p:cNvPr id="5" name="Grupp 22"/>
          <p:cNvGrpSpPr/>
          <p:nvPr/>
        </p:nvGrpSpPr>
        <p:grpSpPr>
          <a:xfrm>
            <a:off x="5097016" y="2996952"/>
            <a:ext cx="1656184" cy="1152128"/>
            <a:chOff x="5745088" y="2996952"/>
            <a:chExt cx="1656184" cy="1152128"/>
          </a:xfrm>
        </p:grpSpPr>
        <p:sp>
          <p:nvSpPr>
            <p:cNvPr id="18" name="Rektangel 17"/>
            <p:cNvSpPr/>
            <p:nvPr/>
          </p:nvSpPr>
          <p:spPr bwMode="auto">
            <a:xfrm>
              <a:off x="5745088" y="2996952"/>
              <a:ext cx="1656184" cy="207640"/>
            </a:xfrm>
            <a:prstGeom prst="rect">
              <a:avLst/>
            </a:prstGeom>
            <a:solidFill>
              <a:srgbClr val="0E8794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1000" b="1" dirty="0" smtClean="0">
                  <a:solidFill>
                    <a:schemeClr val="bg1"/>
                  </a:solidFill>
                  <a:latin typeface="Calibri" pitchFamily="34" charset="0"/>
                </a:rPr>
                <a:t>Webbenheten + redaktörer</a:t>
              </a:r>
              <a:endParaRPr kumimoji="0" lang="sv-S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2" name="Rektangel 31"/>
            <p:cNvSpPr/>
            <p:nvPr/>
          </p:nvSpPr>
          <p:spPr bwMode="auto">
            <a:xfrm>
              <a:off x="5745088" y="3212976"/>
              <a:ext cx="1656184" cy="936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0" i="0" u="none" strike="noStrike" cap="none" normalizeH="0" baseline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Utrullning</a:t>
              </a:r>
              <a:r>
                <a:rPr lang="sv-SE" sz="1600" dirty="0" smtClean="0">
                  <a:solidFill>
                    <a:srgbClr val="0E8794"/>
                  </a:solidFill>
                  <a:latin typeface="Calibri" pitchFamily="34" charset="0"/>
                </a:rPr>
                <a:t> förvaltningarnas enhetssidor</a:t>
              </a:r>
              <a:endParaRPr kumimoji="0" lang="sv-SE" sz="1600" b="0" i="0" u="none" strike="noStrike" cap="none" normalizeH="0" baseline="0" dirty="0" smtClean="0">
                <a:ln>
                  <a:noFill/>
                </a:ln>
                <a:solidFill>
                  <a:srgbClr val="0E8794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7" name="Grupp 24"/>
          <p:cNvGrpSpPr/>
          <p:nvPr/>
        </p:nvGrpSpPr>
        <p:grpSpPr>
          <a:xfrm>
            <a:off x="4808983" y="4437112"/>
            <a:ext cx="957027" cy="1152128"/>
            <a:chOff x="5385048" y="4437112"/>
            <a:chExt cx="1008112" cy="1152128"/>
          </a:xfrm>
        </p:grpSpPr>
        <p:sp>
          <p:nvSpPr>
            <p:cNvPr id="19" name="Rektangel 18"/>
            <p:cNvSpPr/>
            <p:nvPr/>
          </p:nvSpPr>
          <p:spPr bwMode="auto">
            <a:xfrm>
              <a:off x="5385048" y="4437112"/>
              <a:ext cx="1008112" cy="207640"/>
            </a:xfrm>
            <a:prstGeom prst="rect">
              <a:avLst/>
            </a:prstGeom>
            <a:solidFill>
              <a:srgbClr val="0E8794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1000" b="1" dirty="0" smtClean="0">
                  <a:solidFill>
                    <a:schemeClr val="bg1"/>
                  </a:solidFill>
                  <a:latin typeface="Calibri" pitchFamily="34" charset="0"/>
                </a:rPr>
                <a:t>Webbenheten</a:t>
              </a:r>
              <a:endParaRPr kumimoji="0" lang="sv-S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2" name="Rektangel 11"/>
            <p:cNvSpPr/>
            <p:nvPr/>
          </p:nvSpPr>
          <p:spPr bwMode="auto">
            <a:xfrm>
              <a:off x="5385048" y="4653136"/>
              <a:ext cx="1008112" cy="936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0" i="0" u="none" strike="noStrike" cap="none" normalizeH="0" baseline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Ny </a:t>
              </a:r>
              <a:r>
                <a:rPr kumimoji="0" lang="sv-SE" sz="1600" b="0" i="0" u="none" strike="noStrike" cap="none" normalizeH="0" baseline="0" dirty="0" err="1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enhets-katalog</a:t>
              </a:r>
              <a:endParaRPr kumimoji="0" lang="sv-SE" sz="1600" b="0" i="0" u="none" strike="noStrike" cap="none" normalizeH="0" baseline="0" dirty="0" smtClean="0">
                <a:ln>
                  <a:noFill/>
                </a:ln>
                <a:solidFill>
                  <a:srgbClr val="0E8794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8" name="Grupp 27"/>
          <p:cNvGrpSpPr/>
          <p:nvPr/>
        </p:nvGrpSpPr>
        <p:grpSpPr>
          <a:xfrm>
            <a:off x="5839766" y="4437112"/>
            <a:ext cx="3577729" cy="1152128"/>
            <a:chOff x="6465168" y="4437112"/>
            <a:chExt cx="2736304" cy="1152128"/>
          </a:xfrm>
        </p:grpSpPr>
        <p:sp>
          <p:nvSpPr>
            <p:cNvPr id="20" name="Rektangel 19"/>
            <p:cNvSpPr/>
            <p:nvPr/>
          </p:nvSpPr>
          <p:spPr bwMode="auto">
            <a:xfrm>
              <a:off x="6465168" y="4437112"/>
              <a:ext cx="2736304" cy="207640"/>
            </a:xfrm>
            <a:prstGeom prst="rect">
              <a:avLst/>
            </a:prstGeom>
            <a:solidFill>
              <a:srgbClr val="0E8794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1000" b="1" dirty="0" smtClean="0">
                  <a:solidFill>
                    <a:schemeClr val="bg1"/>
                  </a:solidFill>
                  <a:latin typeface="Calibri" pitchFamily="34" charset="0"/>
                </a:rPr>
                <a:t>Webbenheten + redaktörer</a:t>
              </a:r>
              <a:endParaRPr kumimoji="0" lang="sv-S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3" name="Rektangel 32"/>
            <p:cNvSpPr/>
            <p:nvPr/>
          </p:nvSpPr>
          <p:spPr bwMode="auto">
            <a:xfrm>
              <a:off x="6465168" y="4653136"/>
              <a:ext cx="2736304" cy="936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0" i="0" u="none" strike="noStrike" cap="none" normalizeH="0" baseline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Utrullning</a:t>
              </a:r>
              <a:r>
                <a:rPr lang="sv-SE" sz="1600" dirty="0" smtClean="0">
                  <a:solidFill>
                    <a:srgbClr val="0E8794"/>
                  </a:solidFill>
                  <a:latin typeface="Calibri" pitchFamily="34" charset="0"/>
                </a:rPr>
                <a:t> övriga enhetssidor</a:t>
              </a:r>
              <a:endParaRPr kumimoji="0" lang="sv-SE" sz="1600" b="0" i="0" u="none" strike="noStrike" cap="none" normalizeH="0" baseline="0" dirty="0" smtClean="0">
                <a:ln>
                  <a:noFill/>
                </a:ln>
                <a:solidFill>
                  <a:srgbClr val="0E8794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9" name="Grupp 35"/>
          <p:cNvGrpSpPr/>
          <p:nvPr/>
        </p:nvGrpSpPr>
        <p:grpSpPr>
          <a:xfrm>
            <a:off x="3080792" y="4437112"/>
            <a:ext cx="1656184" cy="1143744"/>
            <a:chOff x="1640632" y="4445496"/>
            <a:chExt cx="1944216" cy="1143744"/>
          </a:xfrm>
        </p:grpSpPr>
        <p:sp>
          <p:nvSpPr>
            <p:cNvPr id="37" name="Rektangel 36"/>
            <p:cNvSpPr/>
            <p:nvPr/>
          </p:nvSpPr>
          <p:spPr bwMode="auto">
            <a:xfrm>
              <a:off x="1640632" y="4445496"/>
              <a:ext cx="1944216" cy="207640"/>
            </a:xfrm>
            <a:prstGeom prst="rect">
              <a:avLst/>
            </a:prstGeom>
            <a:solidFill>
              <a:srgbClr val="0E8794">
                <a:alpha val="58824"/>
              </a:srgbClr>
            </a:solidFill>
            <a:ln>
              <a:prstDash val="dash"/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Referensgrupper  + </a:t>
              </a:r>
              <a:r>
                <a:rPr lang="sv-SE" sz="1000" b="1" dirty="0" smtClean="0">
                  <a:solidFill>
                    <a:schemeClr val="bg1"/>
                  </a:solidFill>
                  <a:latin typeface="Calibri" pitchFamily="34" charset="0"/>
                </a:rPr>
                <a:t>w</a:t>
              </a:r>
              <a:r>
                <a:rPr kumimoji="0" lang="sv-S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ebben</a:t>
              </a:r>
            </a:p>
          </p:txBody>
        </p:sp>
        <p:sp>
          <p:nvSpPr>
            <p:cNvPr id="39" name="Rektangel 38"/>
            <p:cNvSpPr/>
            <p:nvPr/>
          </p:nvSpPr>
          <p:spPr bwMode="auto">
            <a:xfrm>
              <a:off x="1640632" y="4653136"/>
              <a:ext cx="1944216" cy="936104"/>
            </a:xfrm>
            <a:prstGeom prst="rect">
              <a:avLst/>
            </a:prstGeom>
            <a:solidFill>
              <a:srgbClr val="FFFFFF">
                <a:alpha val="58824"/>
              </a:srgbClr>
            </a:solidFill>
            <a:ln>
              <a:prstDash val="dash"/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0" i="0" u="none" strike="noStrike" cap="none" normalizeH="0" baseline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Ta fram</a:t>
              </a:r>
              <a:r>
                <a:rPr kumimoji="0" lang="sv-SE" sz="1600" b="0" i="0" u="none" strike="noStrike" cap="none" normalizeH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 gemensamma texter?</a:t>
              </a:r>
              <a:endParaRPr kumimoji="0" lang="sv-SE" sz="1600" b="0" i="0" u="none" strike="noStrike" cap="none" normalizeH="0" baseline="0" dirty="0" smtClean="0">
                <a:ln>
                  <a:noFill/>
                </a:ln>
                <a:solidFill>
                  <a:srgbClr val="0E8794"/>
                </a:solidFill>
                <a:effectLst/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2560" y="1916832"/>
            <a:ext cx="8153400" cy="1143000"/>
          </a:xfrm>
        </p:spPr>
        <p:txBody>
          <a:bodyPr/>
          <a:lstStyle/>
          <a:p>
            <a:r>
              <a:rPr lang="sv-SE" dirty="0" smtClean="0"/>
              <a:t>Frågor?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60648"/>
            <a:ext cx="44386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188913"/>
            <a:ext cx="5258544" cy="1143000"/>
          </a:xfrm>
        </p:spPr>
        <p:txBody>
          <a:bodyPr/>
          <a:lstStyle/>
          <a:p>
            <a:pPr algn="l"/>
            <a:r>
              <a:rPr lang="sv-SE" dirty="0" smtClean="0"/>
              <a:t>Vi finns nu på intranätet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840160" y="2736106"/>
            <a:ext cx="8153400" cy="4005262"/>
          </a:xfrm>
        </p:spPr>
        <p:txBody>
          <a:bodyPr/>
          <a:lstStyle/>
          <a:p>
            <a:r>
              <a:rPr lang="sv-SE" dirty="0" smtClean="0"/>
              <a:t>Hela staden</a:t>
            </a:r>
          </a:p>
          <a:p>
            <a:pPr lvl="1"/>
            <a:r>
              <a:rPr lang="sv-SE" sz="2400" dirty="0" smtClean="0"/>
              <a:t>Kommunikation i staden</a:t>
            </a:r>
          </a:p>
          <a:p>
            <a:pPr lvl="2"/>
            <a:r>
              <a:rPr lang="sv-SE" sz="2800" dirty="0" smtClean="0">
                <a:solidFill>
                  <a:srgbClr val="075D88"/>
                </a:solidFill>
              </a:rPr>
              <a:t>Kommunikation på webben, </a:t>
            </a:r>
            <a:r>
              <a:rPr lang="sv-SE" sz="2800" i="1" dirty="0" smtClean="0">
                <a:solidFill>
                  <a:srgbClr val="075D88"/>
                </a:solidFill>
              </a:rPr>
              <a:t>version 1.0</a:t>
            </a:r>
          </a:p>
          <a:p>
            <a:r>
              <a:rPr lang="sv-SE" dirty="0" smtClean="0"/>
              <a:t>Behovsinhämtningen underlag för strukturen</a:t>
            </a:r>
          </a:p>
          <a:p>
            <a:r>
              <a:rPr lang="sv-SE" dirty="0" smtClean="0"/>
              <a:t>Länkar till befintlig information i notes (webb)</a:t>
            </a:r>
          </a:p>
          <a:p>
            <a:r>
              <a:rPr lang="sv-SE" dirty="0" smtClean="0"/>
              <a:t>Barnsjukdomar </a:t>
            </a:r>
            <a:r>
              <a:rPr lang="sv-SE" dirty="0" smtClean="0">
                <a:sym typeface="Wingdings" pitchFamily="2" charset="2"/>
              </a:rPr>
              <a:t>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E-Göteborg</a:t>
            </a:r>
            <a:r>
              <a:rPr lang="sv-SE" dirty="0" smtClean="0"/>
              <a:t> en del av e-samhället?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Ronald </a:t>
            </a:r>
            <a:r>
              <a:rPr lang="sv-SE" dirty="0" err="1" smtClean="0"/>
              <a:t>Caous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Temperaturmätningen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Snabbanalys av orden som ni skrev på lapparna innan paus!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4888" y="3356992"/>
            <a:ext cx="20002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idag!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 lvl="1"/>
            <a:r>
              <a:rPr lang="sv-SE" dirty="0" smtClean="0"/>
              <a:t>Nästa </a:t>
            </a:r>
            <a:r>
              <a:rPr lang="sv-SE" dirty="0" err="1" smtClean="0"/>
              <a:t>goteborg.se-möte</a:t>
            </a:r>
            <a:r>
              <a:rPr lang="sv-SE" dirty="0" smtClean="0"/>
              <a:t> är 23 maj!</a:t>
            </a:r>
          </a:p>
          <a:p>
            <a:pPr lvl="1"/>
            <a:r>
              <a:rPr lang="sv-SE" dirty="0" smtClean="0"/>
              <a:t>Lämna gärna förslag på vad du vill ha med på mötet!</a:t>
            </a:r>
          </a:p>
          <a:p>
            <a:pPr lvl="1"/>
            <a:r>
              <a:rPr lang="sv-SE" dirty="0" smtClean="0"/>
              <a:t>Du får gärna dela med dig av egna erfarenheter. Det brukar uppskattas mycket!</a:t>
            </a:r>
          </a:p>
          <a:p>
            <a:pPr lvl="1"/>
            <a:endParaRPr lang="sv-SE" dirty="0" smtClean="0"/>
          </a:p>
          <a:p>
            <a:pPr lvl="1"/>
            <a:r>
              <a:rPr lang="sv-SE" dirty="0" smtClean="0"/>
              <a:t>Anteckningar och kallelse kommer.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1312" y="116632"/>
            <a:ext cx="20002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Kalendariet och självservice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Anette Hermansson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Webbenheten är fulltalig en stund….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Erika Danielsson</a:t>
            </a:r>
          </a:p>
          <a:p>
            <a:r>
              <a:rPr lang="sv-SE" dirty="0" smtClean="0"/>
              <a:t>Henrik </a:t>
            </a:r>
            <a:r>
              <a:rPr lang="sv-SE" dirty="0" err="1" smtClean="0"/>
              <a:t>Sjönnebring</a:t>
            </a:r>
            <a:endParaRPr lang="sv-SE" dirty="0" smtClean="0"/>
          </a:p>
          <a:p>
            <a:r>
              <a:rPr lang="sv-SE" dirty="0" smtClean="0"/>
              <a:t>Karin Mossberg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känns det just nu? Liten temperaturmätning!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Skriv ner 1-3 ord om hur du känner just nu med webbarbetet hos dig – ett ord på varje </a:t>
            </a:r>
            <a:r>
              <a:rPr lang="sv-SE" dirty="0" err="1" smtClean="0"/>
              <a:t>post-it-lapp</a:t>
            </a:r>
            <a:r>
              <a:rPr lang="sv-SE" dirty="0" smtClean="0"/>
              <a:t>.</a:t>
            </a:r>
          </a:p>
          <a:p>
            <a:r>
              <a:rPr lang="sv-SE" dirty="0" smtClean="0"/>
              <a:t>Du som hinner och vill kan också sätta upp en </a:t>
            </a:r>
            <a:r>
              <a:rPr lang="sv-SE" dirty="0" err="1" smtClean="0"/>
              <a:t>känslo-ikon</a:t>
            </a:r>
            <a:r>
              <a:rPr lang="sv-SE" dirty="0" smtClean="0"/>
              <a:t> för dagsformen. Bra – OK – Inte bra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Sätt upp lapparna på väggen där du tycker de bäst passar in</a:t>
            </a:r>
            <a:br>
              <a:rPr lang="sv-SE" dirty="0" smtClean="0"/>
            </a:br>
            <a:r>
              <a:rPr lang="sv-SE" dirty="0" smtClean="0"/>
              <a:t>Gör det i pausen eller på väg in igen från pausen.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Vi snabbkollar resultatet tillsammans </a:t>
            </a:r>
            <a:br>
              <a:rPr lang="sv-SE" dirty="0" smtClean="0"/>
            </a:br>
            <a:r>
              <a:rPr lang="sv-SE" dirty="0" smtClean="0"/>
              <a:t>innan vi går från mötet idag.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7096" y="2780928"/>
            <a:ext cx="1562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PAUS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20 minuter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116905"/>
            <a:ext cx="8153400" cy="575791"/>
          </a:xfrm>
        </p:spPr>
        <p:txBody>
          <a:bodyPr/>
          <a:lstStyle/>
          <a:p>
            <a:r>
              <a:rPr lang="sv-SE" dirty="0" smtClean="0"/>
              <a:t>Växel har blivit kontaktcenter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 bwMode="auto">
          <a:xfrm>
            <a:off x="255984" y="1484784"/>
            <a:ext cx="944954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dirty="0" smtClean="0"/>
              <a:t>Känt begrepp. De flesta kommuner i landet har idag kontaktcenter</a:t>
            </a:r>
          </a:p>
          <a:p>
            <a:endParaRPr lang="sv-SE" dirty="0" smtClean="0"/>
          </a:p>
          <a:p>
            <a:r>
              <a:rPr lang="sv-SE" dirty="0" smtClean="0"/>
              <a:t>Automatiskt bytt i serviceguiden – nu syns på hela </a:t>
            </a:r>
            <a:r>
              <a:rPr lang="sv-SE" dirty="0" err="1" smtClean="0"/>
              <a:t>goteborg.se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På </a:t>
            </a:r>
            <a:r>
              <a:rPr lang="sv-SE" dirty="0" err="1" smtClean="0"/>
              <a:t>goteborg.se</a:t>
            </a:r>
            <a:r>
              <a:rPr lang="sv-SE" dirty="0" smtClean="0"/>
              <a:t> skriver vi generellt att man ska kontakta Göteborgs Stad.</a:t>
            </a:r>
          </a:p>
          <a:p>
            <a:r>
              <a:rPr lang="sv-SE" dirty="0" smtClean="0"/>
              <a:t>Endast </a:t>
            </a:r>
            <a:r>
              <a:rPr lang="sv-SE" dirty="0" smtClean="0"/>
              <a:t> i samband </a:t>
            </a:r>
            <a:r>
              <a:rPr lang="sv-SE" dirty="0" smtClean="0"/>
              <a:t>med telefonnumret står det kontaktcenter.</a:t>
            </a:r>
          </a:p>
          <a:p>
            <a:endParaRPr lang="sv-SE" dirty="0" smtClean="0"/>
          </a:p>
          <a:p>
            <a:r>
              <a:rPr lang="sv-SE" dirty="0" smtClean="0"/>
              <a:t>Liten bokstav – kontaktcenter</a:t>
            </a:r>
          </a:p>
          <a:p>
            <a:endParaRPr lang="sv-S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548680"/>
            <a:ext cx="4849231" cy="85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116905"/>
            <a:ext cx="8153400" cy="575791"/>
          </a:xfrm>
        </p:spPr>
        <p:txBody>
          <a:bodyPr/>
          <a:lstStyle/>
          <a:p>
            <a:r>
              <a:rPr lang="sv-SE" dirty="0" smtClean="0"/>
              <a:t>Växel har blivit kontaktcenter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 bwMode="auto">
          <a:xfrm>
            <a:off x="255984" y="1484784"/>
            <a:ext cx="944954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b="1" dirty="0" smtClean="0"/>
              <a:t>Vi byter till kontaktcenter därför att:</a:t>
            </a:r>
          </a:p>
          <a:p>
            <a:r>
              <a:rPr lang="sv-SE" dirty="0" smtClean="0"/>
              <a:t>- ordet växel förknippas med att besökaren bara förväntar sig att bli vidarekopplad. </a:t>
            </a:r>
          </a:p>
          <a:p>
            <a:r>
              <a:rPr lang="sv-SE" dirty="0" smtClean="0"/>
              <a:t>- ordet signalerar istället att besökaren kan få hjälp och kan ställa fler frågor.</a:t>
            </a:r>
          </a:p>
          <a:p>
            <a:r>
              <a:rPr lang="sv-SE" dirty="0" smtClean="0"/>
              <a:t>- ordet signalerar att den som ringer inte kommer direkt till verksamheten utan till just ett kontaktcenter.</a:t>
            </a:r>
          </a:p>
          <a:p>
            <a:endParaRPr lang="sv-SE" dirty="0" smtClean="0"/>
          </a:p>
          <a:p>
            <a:r>
              <a:rPr lang="sv-SE" dirty="0" smtClean="0"/>
              <a:t>Staden får gärna använda kontaktcenter i sina andra kanaler, </a:t>
            </a:r>
            <a:r>
              <a:rPr lang="sv-SE" dirty="0" err="1" smtClean="0"/>
              <a:t>tex</a:t>
            </a:r>
            <a:r>
              <a:rPr lang="sv-SE" dirty="0" smtClean="0"/>
              <a:t> broschyrer, när vi använder 031 - 365 00 00.</a:t>
            </a:r>
          </a:p>
          <a:p>
            <a:r>
              <a:rPr lang="sv-SE" dirty="0" smtClean="0"/>
              <a:t>Eller annan formulering som </a:t>
            </a:r>
            <a:r>
              <a:rPr lang="sv-SE" dirty="0" err="1" smtClean="0"/>
              <a:t>tex</a:t>
            </a:r>
            <a:r>
              <a:rPr lang="sv-SE" dirty="0" smtClean="0"/>
              <a:t> Göteborgs Stads kontaktcenter.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548680"/>
            <a:ext cx="4849231" cy="85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116905"/>
            <a:ext cx="8153400" cy="575791"/>
          </a:xfrm>
        </p:spPr>
        <p:txBody>
          <a:bodyPr/>
          <a:lstStyle/>
          <a:p>
            <a:r>
              <a:rPr lang="sv-SE" dirty="0" smtClean="0"/>
              <a:t>Underhållsåret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90600" y="837258"/>
            <a:ext cx="8153400" cy="575518"/>
          </a:xfrm>
        </p:spPr>
        <p:txBody>
          <a:bodyPr/>
          <a:lstStyle/>
          <a:p>
            <a:r>
              <a:rPr lang="sv-SE" dirty="0" smtClean="0"/>
              <a:t>Klas Eriksson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5B8B-09E9-4D79-8F6C-AF8EFEE061B4}" type="datetime4">
              <a:rPr lang="sv-SE" smtClean="0"/>
              <a:pPr/>
              <a:t>4 april 2014</a:t>
            </a:fld>
            <a:endParaRPr lang="sv-SE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 bwMode="auto">
          <a:xfrm>
            <a:off x="992560" y="1556792"/>
            <a:ext cx="81534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Hur går det med underhållsåret, frågor och funderingar?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 Är arbetsrummen till nytta?</a:t>
            </a:r>
          </a:p>
          <a:p>
            <a:pPr marL="342900" lvl="0" indent="-342900" eaLnBrk="1" hangingPunct="1">
              <a:spcBef>
                <a:spcPct val="20000"/>
              </a:spcBef>
              <a:buFont typeface="Times" pitchFamily="18" charset="0"/>
              <a:buChar char="•"/>
            </a:pPr>
            <a:r>
              <a:rPr lang="sv-SE" kern="0" dirty="0" smtClean="0">
                <a:latin typeface="+mn-lt"/>
              </a:rPr>
              <a:t>Nu finns en sammanställning över vem som ska följa upp vad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IK_mal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1_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bg-stad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TEIK_mall</Template>
  <TotalTime>215</TotalTime>
  <Words>666</Words>
  <Application>Microsoft Office PowerPoint</Application>
  <PresentationFormat>A4 (210 x 297 mm)</PresentationFormat>
  <Paragraphs>185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21</vt:i4>
      </vt:variant>
    </vt:vector>
  </HeadingPairs>
  <TitlesOfParts>
    <vt:vector size="23" baseType="lpstr">
      <vt:lpstr>TEIK_mall</vt:lpstr>
      <vt:lpstr>gbg-stad</vt:lpstr>
      <vt:lpstr>Välkommen på goteborg.se-möte 4 april</vt:lpstr>
      <vt:lpstr>E-Göteborg en del av e-samhället?</vt:lpstr>
      <vt:lpstr>Kalendariet och självservice</vt:lpstr>
      <vt:lpstr>Webbenheten är fulltalig en stund….</vt:lpstr>
      <vt:lpstr>Hur känns det just nu? Liten temperaturmätning!</vt:lpstr>
      <vt:lpstr>PAUS</vt:lpstr>
      <vt:lpstr>Växel har blivit kontaktcenter</vt:lpstr>
      <vt:lpstr>Växel har blivit kontaktcenter</vt:lpstr>
      <vt:lpstr>Underhållsåret</vt:lpstr>
      <vt:lpstr>Underhållsåret</vt:lpstr>
      <vt:lpstr>Status för utbildning och behörigheter</vt:lpstr>
      <vt:lpstr>Status för utbildning och behörigheter</vt:lpstr>
      <vt:lpstr>Status för utbildning och behörigheter</vt:lpstr>
      <vt:lpstr>Enhetssida 2.0</vt:lpstr>
      <vt:lpstr>Status just nu:</vt:lpstr>
      <vt:lpstr>Vad händer härnäst?</vt:lpstr>
      <vt:lpstr>Bild 17</vt:lpstr>
      <vt:lpstr>Frågor?</vt:lpstr>
      <vt:lpstr>Vi finns nu på intranätet</vt:lpstr>
      <vt:lpstr>Temperaturmätningen</vt:lpstr>
      <vt:lpstr>Tack för idag!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Enhetssida 2.0</dc:title>
  <dc:creator>niijur0923</dc:creator>
  <cp:lastModifiedBy>Klas Eriksson</cp:lastModifiedBy>
  <cp:revision>27</cp:revision>
  <cp:lastPrinted>2002-05-29T10:42:04Z</cp:lastPrinted>
  <dcterms:created xsi:type="dcterms:W3CDTF">2014-04-02T11:54:53Z</dcterms:created>
  <dcterms:modified xsi:type="dcterms:W3CDTF">2014-04-04T14:41:31Z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_SaveText">
    <vt:lpwstr>Spara till Notes</vt:lpwstr>
  </property>
  <property fmtid="{D5CDD505-2E9C-101B-9397-08002B2CF9AE}" pid="3" name="SW_SaveCloseOfficeText">
    <vt:lpwstr>Spara och Stäng Officedokument</vt:lpwstr>
  </property>
  <property fmtid="{D5CDD505-2E9C-101B-9397-08002B2CF9AE}" pid="4" name="SW_SaveCloseText">
    <vt:lpwstr>Spara och Stäng Notes dokument</vt:lpwstr>
  </property>
  <property fmtid="{D5CDD505-2E9C-101B-9397-08002B2CF9AE}" pid="5" name="SW_DocUNID">
    <vt:lpwstr>6C25E35D6A1466E8C1257C36003647E6</vt:lpwstr>
  </property>
  <property fmtid="{D5CDD505-2E9C-101B-9397-08002B2CF9AE}" pid="6" name="SW_DocHWND">
    <vt:r8>659442</vt:r8>
  </property>
  <property fmtid="{D5CDD505-2E9C-101B-9397-08002B2CF9AE}" pid="7" name="SW_IntOfficeMacros">
    <vt:lpwstr>Enabled</vt:lpwstr>
  </property>
  <property fmtid="{D5CDD505-2E9C-101B-9397-08002B2CF9AE}" pid="8" name="SW_CustomTitle">
    <vt:lpwstr>SWING Integrator 5 Document</vt:lpwstr>
  </property>
  <property fmtid="{D5CDD505-2E9C-101B-9397-08002B2CF9AE}" pid="9" name="SW_DialogTitle">
    <vt:lpwstr>SWING Integrator för Notes och Office</vt:lpwstr>
  </property>
  <property fmtid="{D5CDD505-2E9C-101B-9397-08002B2CF9AE}" pid="10" name="SW_PromptText">
    <vt:lpwstr>Vill du spara?</vt:lpwstr>
  </property>
  <property fmtid="{D5CDD505-2E9C-101B-9397-08002B2CF9AE}" pid="11" name="SW_NewDocument">
    <vt:lpwstr/>
  </property>
  <property fmtid="{D5CDD505-2E9C-101B-9397-08002B2CF9AE}" pid="12" name="SW_VisibleVBAMacroMenuItems">
    <vt:r8>127</vt:r8>
  </property>
  <property fmtid="{D5CDD505-2E9C-101B-9397-08002B2CF9AE}" pid="13" name="SW_EnabledVBAMacroMenuItems">
    <vt:r8>7</vt:r8>
  </property>
  <property fmtid="{D5CDD505-2E9C-101B-9397-08002B2CF9AE}" pid="14" name="SW_AddinName">
    <vt:lpwstr>SWINGINTEGRATOR525000.PPA</vt:lpwstr>
  </property>
</Properties>
</file>